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8528" r:id="rId2"/>
  </p:sldMasterIdLst>
  <p:notesMasterIdLst>
    <p:notesMasterId r:id="rId12"/>
  </p:notesMasterIdLst>
  <p:handoutMasterIdLst>
    <p:handoutMasterId r:id="rId13"/>
  </p:handoutMasterIdLst>
  <p:sldIdLst>
    <p:sldId id="1008" r:id="rId3"/>
    <p:sldId id="1014" r:id="rId4"/>
    <p:sldId id="1005" r:id="rId5"/>
    <p:sldId id="1013" r:id="rId6"/>
    <p:sldId id="1016" r:id="rId7"/>
    <p:sldId id="1010" r:id="rId8"/>
    <p:sldId id="1011" r:id="rId9"/>
    <p:sldId id="1012" r:id="rId10"/>
    <p:sldId id="294" r:id="rId1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Mosca" initials="LM" lastIdx="1" clrIdx="0">
    <p:extLst>
      <p:ext uri="{19B8F6BF-5375-455C-9EA6-DF929625EA0E}">
        <p15:presenceInfo xmlns:p15="http://schemas.microsoft.com/office/powerpoint/2012/main" userId="c2bd2db5c10af0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00"/>
    <a:srgbClr val="006600"/>
    <a:srgbClr val="FF6600"/>
    <a:srgbClr val="000000"/>
    <a:srgbClr val="66CC00"/>
    <a:srgbClr val="99FF33"/>
    <a:srgbClr val="99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1834" autoAdjust="0"/>
  </p:normalViewPr>
  <p:slideViewPr>
    <p:cSldViewPr snapToGrid="0">
      <p:cViewPr varScale="1">
        <p:scale>
          <a:sx n="79" d="100"/>
          <a:sy n="79" d="100"/>
        </p:scale>
        <p:origin x="144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32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88521023146023"/>
          <c:y val="0.15157323877561663"/>
          <c:w val="0.7296927099798336"/>
          <c:h val="0.61573475097825314"/>
        </c:manualLayout>
      </c:layout>
      <c:pie3DChart>
        <c:varyColors val="1"/>
        <c:ser>
          <c:idx val="0"/>
          <c:order val="0"/>
          <c:spPr>
            <a:ln w="19050"/>
            <a:effectLst>
              <a:outerShdw blurRad="114300" dist="368300" dir="6900000" sx="101000" sy="101000" rotWithShape="0">
                <a:prstClr val="black">
                  <a:alpha val="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rgbClr val="D6ECFF">
                  <a:lumMod val="50000"/>
                </a:srgb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81-46C2-A557-6A82786EDF34}"/>
              </c:ext>
            </c:extLst>
          </c:dPt>
          <c:dPt>
            <c:idx val="1"/>
            <c:bubble3D val="0"/>
            <c:spPr>
              <a:solidFill>
                <a:srgbClr val="7FD13B">
                  <a:lumMod val="75000"/>
                </a:srgb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81-46C2-A557-6A82786EDF34}"/>
              </c:ext>
            </c:extLst>
          </c:dPt>
          <c:dPt>
            <c:idx val="2"/>
            <c:bubble3D val="0"/>
            <c:spPr>
              <a:solidFill>
                <a:srgbClr val="00ADDC">
                  <a:lumMod val="50000"/>
                </a:srgb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81-46C2-A557-6A82786EDF34}"/>
              </c:ext>
            </c:extLst>
          </c:dPt>
          <c:dPt>
            <c:idx val="3"/>
            <c:bubble3D val="0"/>
            <c:spPr>
              <a:solidFill>
                <a:srgbClr val="738AC8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81-46C2-A557-6A82786EDF34}"/>
              </c:ext>
            </c:extLst>
          </c:dPt>
          <c:dPt>
            <c:idx val="4"/>
            <c:bubble3D val="0"/>
            <c:spPr>
              <a:solidFill>
                <a:srgbClr val="EA157A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781-46C2-A557-6A82786EDF34}"/>
              </c:ext>
            </c:extLst>
          </c:dPt>
          <c:dPt>
            <c:idx val="5"/>
            <c:bubble3D val="0"/>
            <c:spPr>
              <a:solidFill>
                <a:srgbClr val="1AB39F">
                  <a:lumMod val="60000"/>
                  <a:lumOff val="40000"/>
                </a:srgb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781-46C2-A557-6A82786EDF34}"/>
              </c:ext>
            </c:extLst>
          </c:dPt>
          <c:dPt>
            <c:idx val="6"/>
            <c:bubble3D val="0"/>
            <c:spPr>
              <a:solidFill>
                <a:srgbClr val="FEB80A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781-46C2-A557-6A82786EDF34}"/>
              </c:ext>
            </c:extLst>
          </c:dPt>
          <c:dPt>
            <c:idx val="7"/>
            <c:bubble3D val="0"/>
            <c:spPr>
              <a:solidFill>
                <a:srgbClr val="1AB39F"/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781-46C2-A557-6A82786EDF34}"/>
              </c:ext>
            </c:extLst>
          </c:dPt>
          <c:dPt>
            <c:idx val="8"/>
            <c:bubble3D val="0"/>
            <c:spPr>
              <a:solidFill>
                <a:srgbClr val="7FD13B">
                  <a:lumMod val="40000"/>
                  <a:lumOff val="60000"/>
                </a:srgbClr>
              </a:solidFill>
              <a:ln w="19050"/>
              <a:effectLst>
                <a:outerShdw blurRad="114300" dist="368300" dir="6900000" sx="101000" sy="101000" rotWithShape="0">
                  <a:prstClr val="black">
                    <a:alpha val="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502400" h="6502400"/>
                <a:bevelB w="6502400" h="65024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781-46C2-A557-6A82786EDF34}"/>
              </c:ext>
            </c:extLst>
          </c:dPt>
          <c:dLbls>
            <c:dLbl>
              <c:idx val="0"/>
              <c:layout>
                <c:manualLayout>
                  <c:x val="0.13508700696268436"/>
                  <c:y val="-8.3752434763811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1-46C2-A557-6A82786EDF34}"/>
                </c:ext>
              </c:extLst>
            </c:dLbl>
            <c:dLbl>
              <c:idx val="1"/>
              <c:layout>
                <c:manualLayout>
                  <c:x val="-5.7416012596872568E-2"/>
                  <c:y val="-7.79812489499771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81-46C2-A557-6A82786EDF34}"/>
                </c:ext>
              </c:extLst>
            </c:dLbl>
            <c:dLbl>
              <c:idx val="2"/>
              <c:layout>
                <c:manualLayout>
                  <c:x val="-1.382046815735698E-3"/>
                  <c:y val="-5.58158434579948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81-46C2-A557-6A82786EDF34}"/>
                </c:ext>
              </c:extLst>
            </c:dLbl>
            <c:dLbl>
              <c:idx val="3"/>
              <c:layout>
                <c:manualLayout>
                  <c:x val="-1.9847116572787996E-2"/>
                  <c:y val="7.7561239649566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08961517258526"/>
                      <c:h val="8.72757346244581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781-46C2-A557-6A82786EDF34}"/>
                </c:ext>
              </c:extLst>
            </c:dLbl>
            <c:dLbl>
              <c:idx val="4"/>
              <c:layout>
                <c:manualLayout>
                  <c:x val="7.9999072033321711E-2"/>
                  <c:y val="-0.16801375451617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8836012388692"/>
                      <c:h val="0.182810946755475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1-46C2-A557-6A82786EDF34}"/>
                </c:ext>
              </c:extLst>
            </c:dLbl>
            <c:dLbl>
              <c:idx val="5"/>
              <c:layout>
                <c:manualLayout>
                  <c:x val="1.5122555788953235E-3"/>
                  <c:y val="-2.14664412091145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81-46C2-A557-6A82786EDF34}"/>
                </c:ext>
              </c:extLst>
            </c:dLbl>
            <c:dLbl>
              <c:idx val="6"/>
              <c:layout>
                <c:manualLayout>
                  <c:x val="-6.3057536501550951E-2"/>
                  <c:y val="-8.62572001253051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1-46C2-A557-6A82786EDF34}"/>
                </c:ext>
              </c:extLst>
            </c:dLbl>
            <c:dLbl>
              <c:idx val="7"/>
              <c:layout>
                <c:manualLayout>
                  <c:x val="-6.0782431911576132E-2"/>
                  <c:y val="1.47524488906924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81-46C2-A557-6A82786EDF34}"/>
                </c:ext>
              </c:extLst>
            </c:dLbl>
            <c:dLbl>
              <c:idx val="8"/>
              <c:layout>
                <c:manualLayout>
                  <c:x val="-0.10070272385728975"/>
                  <c:y val="-4.73936774408847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81-46C2-A557-6A82786EDF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81-46C2-A557-6A82786EDF3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781-46C2-A557-6A82786EDF3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81-46C2-A557-6A82786EDF3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781-46C2-A557-6A82786EDF3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781-46C2-A557-6A82786EDF3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781-46C2-A557-6A82786EDF3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Calibri" pitchFamily="34" charset="0"/>
                    <a:ea typeface="Verdana" pitchFamily="34" charset="0"/>
                    <a:cs typeface="Calibri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Marche_divisioni!$X$5:$X$19</c:f>
              <c:strCache>
                <c:ptCount val="15"/>
                <c:pt idx="0">
                  <c:v>Prodotti chimici e farmaceutici</c:v>
                </c:pt>
                <c:pt idx="1">
                  <c:v>Meccanica</c:v>
                </c:pt>
                <c:pt idx="2">
                  <c:v>Metallurgia e prodotti in metallo</c:v>
                </c:pt>
                <c:pt idx="3">
                  <c:v>Calzature e pelletterie</c:v>
                </c:pt>
                <c:pt idx="4">
                  <c:v>Apparecchi elettrici</c:v>
                </c:pt>
                <c:pt idx="5">
                  <c:v>Mezzi di trasporto</c:v>
                </c:pt>
                <c:pt idx="6">
                  <c:v>Mobili e prodotti in legno</c:v>
                </c:pt>
                <c:pt idx="7">
                  <c:v>Articoli in gomma e materie plastiche</c:v>
                </c:pt>
                <c:pt idx="8">
                  <c:v>Tessile e Abbigliamento</c:v>
                </c:pt>
                <c:pt idx="9">
                  <c:v>Agro-Alimentare</c:v>
                </c:pt>
                <c:pt idx="10">
                  <c:v>Carta e editoria</c:v>
                </c:pt>
                <c:pt idx="11">
                  <c:v>Computer e elettronica</c:v>
                </c:pt>
                <c:pt idx="12">
                  <c:v>Gioielleria; strumenti musicali; giochi e giocattoli</c:v>
                </c:pt>
                <c:pt idx="13">
                  <c:v>Vetro, ceramiche, terracotta, cemento</c:v>
                </c:pt>
                <c:pt idx="14">
                  <c:v>Altro</c:v>
                </c:pt>
              </c:strCache>
            </c:strRef>
          </c:cat>
          <c:val>
            <c:numRef>
              <c:f>Marche_divisioni!$AA$5:$AA$19</c:f>
              <c:numCache>
                <c:formatCode>0.0%</c:formatCode>
                <c:ptCount val="15"/>
                <c:pt idx="0">
                  <c:v>0.44388548775288394</c:v>
                </c:pt>
                <c:pt idx="1">
                  <c:v>0.10487751217681582</c:v>
                </c:pt>
                <c:pt idx="2">
                  <c:v>8.5355504026351753E-2</c:v>
                </c:pt>
                <c:pt idx="3">
                  <c:v>7.6337588128091591E-2</c:v>
                </c:pt>
                <c:pt idx="4">
                  <c:v>6.0461200770244687E-2</c:v>
                </c:pt>
                <c:pt idx="5">
                  <c:v>4.2067013628562487E-2</c:v>
                </c:pt>
                <c:pt idx="6">
                  <c:v>3.5334220683558237E-2</c:v>
                </c:pt>
                <c:pt idx="7">
                  <c:v>3.0463209541249807E-2</c:v>
                </c:pt>
                <c:pt idx="8">
                  <c:v>2.8640713182510446E-2</c:v>
                </c:pt>
                <c:pt idx="9">
                  <c:v>2.374551523208019E-2</c:v>
                </c:pt>
                <c:pt idx="10">
                  <c:v>1.5247472130837533E-2</c:v>
                </c:pt>
                <c:pt idx="11">
                  <c:v>1.3128606183761988E-2</c:v>
                </c:pt>
                <c:pt idx="12">
                  <c:v>1.1868542502113267E-2</c:v>
                </c:pt>
                <c:pt idx="13">
                  <c:v>6.6463514392663741E-3</c:v>
                </c:pt>
                <c:pt idx="14">
                  <c:v>2.1941062621671892E-2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781-46C2-A557-6A82786EDF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 w="12700">
      <a:noFill/>
    </a:ln>
    <a:effectLst>
      <a:outerShdw blurRad="50800" dist="50800" dir="2700000" algn="ctr" rotWithShape="0">
        <a:sysClr val="windowText" lastClr="000000">
          <a:alpha val="0"/>
        </a:sysClr>
      </a:outerShdw>
    </a:effectLst>
    <a:scene3d>
      <a:camera prst="orthographicFront"/>
      <a:lightRig rig="threePt" dir="t"/>
    </a:scene3d>
    <a:sp3d prstMaterial="powder"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09FED0-572E-477E-9340-DE322CF91956}" type="datetimeFigureOut">
              <a:rPr lang="it-IT"/>
              <a:pPr>
                <a:defRPr/>
              </a:pPr>
              <a:t>14/12/2022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F0EB79-330A-49B0-8B20-CE0FE7A58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91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1FB2F4-5912-4EB3-AD59-2D68658848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9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9BA46-83B0-4949-BE25-06061BD81A8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79BA46-83B0-4949-BE25-06061BD81A8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54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FB2F4-5912-4EB3-AD59-2D68658848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4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294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392488" y="6205538"/>
            <a:ext cx="2133600" cy="476250"/>
          </a:xfrm>
        </p:spPr>
        <p:txBody>
          <a:bodyPr/>
          <a:lstStyle>
            <a:lvl1pPr algn="ct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2434C18-6A58-438E-A778-12E28C5FD6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1CB0-F2F3-4B60-9C84-707E1C02D9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E9A8-AD7A-47B6-A947-640215055A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A7AB-6DCE-4B1A-86AD-5E072E067E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6BE16-4925-406E-B0C5-C80E75EAB9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5036DB-D648-4895-8307-9E7763264B34}" type="datetime1">
              <a:rPr kumimoji="0" lang="it-IT" smtClean="0"/>
              <a:pPr algn="r"/>
              <a:t>14/12/2022</a:t>
            </a:fld>
            <a:endParaRPr kumimoji="0" lang="it-IT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382753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45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6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33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90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37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99238-5BBB-4D82-9682-98E20B5DE0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93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65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99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208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81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5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ADFF-C55A-45FB-BFC4-5E6555FCF6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4D58-9C3A-4259-B84F-885DEA55B3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9A4A-60FA-432C-B4E3-58CD4B5D98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F27C-65B9-4794-9455-082E279655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4642-0794-46C7-8B90-CC12D28D5B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AC4A-C855-4142-B528-F39E60593F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9144000" cy="11795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98825" y="62087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F7001B3B-BF43-4D38-9AE9-21D308323B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7163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22" y="256033"/>
            <a:ext cx="1410629" cy="502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6" r:id="rId1"/>
    <p:sldLayoutId id="2147488515" r:id="rId2"/>
    <p:sldLayoutId id="2147488516" r:id="rId3"/>
    <p:sldLayoutId id="2147488517" r:id="rId4"/>
    <p:sldLayoutId id="2147488518" r:id="rId5"/>
    <p:sldLayoutId id="2147488519" r:id="rId6"/>
    <p:sldLayoutId id="2147488527" r:id="rId7"/>
    <p:sldLayoutId id="2147488520" r:id="rId8"/>
    <p:sldLayoutId id="2147488521" r:id="rId9"/>
    <p:sldLayoutId id="2147488522" r:id="rId10"/>
    <p:sldLayoutId id="2147488523" r:id="rId11"/>
    <p:sldLayoutId id="2147488524" r:id="rId12"/>
    <p:sldLayoutId id="2147488525" r:id="rId13"/>
    <p:sldLayoutId id="214748854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0938-23FD-4565-9D43-1F4ED77FD494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E4FF-2471-40A7-A3D6-075426C39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 idx="4294967295"/>
          </p:nvPr>
        </p:nvSpPr>
        <p:spPr>
          <a:xfrm>
            <a:off x="0" y="3429000"/>
            <a:ext cx="9144000" cy="5334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EXPORT DELLA REGIONE MARCHE – III trimestre 2022</a:t>
            </a:r>
            <a:endParaRPr lang="it-IT" sz="2400" cap="none" spc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magine 6" descr="AAAAAAAA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0717" y="44624"/>
            <a:ext cx="6401877" cy="3249064"/>
          </a:xfrm>
          <a:prstGeom prst="rect">
            <a:avLst/>
          </a:prstGeom>
        </p:spPr>
      </p:pic>
      <p:pic>
        <p:nvPicPr>
          <p:cNvPr id="10" name="Immagine 9" descr="Italia_Marche2.gif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260648"/>
            <a:ext cx="245745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5293360" y="4077072"/>
            <a:ext cx="385064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latin typeface="Calibri" pitchFamily="34" charset="0"/>
                <a:cs typeface="Calibri" pitchFamily="34" charset="0"/>
              </a:rPr>
              <a:t>Elaborazioni di dicembre 2022  </a:t>
            </a:r>
          </a:p>
        </p:txBody>
      </p:sp>
    </p:spTree>
    <p:extLst>
      <p:ext uri="{BB962C8B-B14F-4D97-AF65-F5344CB8AC3E}">
        <p14:creationId xmlns:p14="http://schemas.microsoft.com/office/powerpoint/2010/main" val="213847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AA8A9DA-D675-4863-B7DE-79D61C752827}"/>
              </a:ext>
            </a:extLst>
          </p:cNvPr>
          <p:cNvSpPr/>
          <p:nvPr/>
        </p:nvSpPr>
        <p:spPr>
          <a:xfrm>
            <a:off x="251684" y="1724492"/>
            <a:ext cx="8403771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terzo trimestre 2022, si stima una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crescita congiunturale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(variazione rispetto al trimestre precedente) calcolata su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 destagionalizzati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 delle esportazioni per quasi tutte le ripartizioni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territoriali: +3,9% per il Centro, +2,0% per il Nord-ovest e +1,8% per il Nord-est. Una contenuta flessione si rileva per il Sud e Isole (-0,6%).</a:t>
            </a:r>
          </a:p>
          <a:p>
            <a:pPr algn="just"/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</a:t>
            </a:r>
            <a:r>
              <a:rPr lang="it-IT" sz="1800" spc="-5" dirty="0"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I modelli di destagionalizzazione utilizzati per i dati territoriali sono differenti da quelli impiegati per i dati nazionali, pertanto le stime prodotte per ripartizioni territoriali non sono</a:t>
            </a:r>
            <a:r>
              <a:rPr lang="it-IT" sz="1050" spc="-16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necessariamente</a:t>
            </a:r>
            <a:r>
              <a:rPr lang="it-IT" sz="1050" spc="-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coerenti,</a:t>
            </a:r>
            <a:r>
              <a:rPr lang="it-IT" sz="1050" spc="-6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anche</a:t>
            </a:r>
            <a:r>
              <a:rPr lang="it-IT" sz="1050" spc="-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se</a:t>
            </a:r>
            <a:r>
              <a:rPr lang="it-IT" sz="1050" spc="-6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ponderate,</a:t>
            </a:r>
            <a:r>
              <a:rPr lang="it-IT" sz="1050" spc="-6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con</a:t>
            </a:r>
            <a:r>
              <a:rPr lang="it-IT" sz="1050" spc="-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le</a:t>
            </a:r>
            <a:r>
              <a:rPr lang="it-IT" sz="1050" spc="-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stime</a:t>
            </a:r>
            <a:r>
              <a:rPr lang="it-IT" sz="1050" spc="-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prodotte</a:t>
            </a:r>
            <a:r>
              <a:rPr lang="it-IT" sz="1050" spc="-6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a</a:t>
            </a:r>
            <a:r>
              <a:rPr lang="it-IT" sz="1050" spc="-5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livello</a:t>
            </a:r>
            <a:r>
              <a:rPr lang="it-IT" sz="1050" spc="-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lang="it-IT" sz="105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nazionale.</a:t>
            </a:r>
          </a:p>
          <a:p>
            <a:pPr algn="just"/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periodo gennaio-settembre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2022, sempre in Italia, </a:t>
            </a:r>
            <a:r>
              <a:rPr lang="it-IT" sz="16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crescita su base annua dell’export è molto sostenuta (+21,2%) e diffusa a livello territoriale, seppure con intensità diverse: l’aumento delle esportazioni è molto elevato per le Isole (+69,2%), intorno alla media nazionale per il Centro (+23,9%) e il Nord-ovest (+20,2%), relativamente più contenuto per il Nord-est (+17,7%) e il Sud (+15,3%). 	</a:t>
            </a:r>
          </a:p>
          <a:p>
            <a:pPr algn="just"/>
            <a:r>
              <a:rPr lang="it-IT" sz="16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 primi nove mesi dell’anno, tutte le regioni italiane registrano incrementi delle esportazioni, a eccezione del Molise (-12,9%); </a:t>
            </a:r>
            <a:r>
              <a:rPr lang="it-IT" sz="1600" b="1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più marcati per Marche (+89,4%), </a:t>
            </a:r>
            <a:r>
              <a:rPr lang="it-IT" sz="1600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Sardegna (+73,9%) e Sicilia (+66,7%). </a:t>
            </a:r>
            <a:endParaRPr lang="it-IT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1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0.png">
            <a:extLst>
              <a:ext uri="{FF2B5EF4-FFF2-40B4-BE49-F238E27FC236}">
                <a16:creationId xmlns:a16="http://schemas.microsoft.com/office/drawing/2014/main" id="{D1B4DD3D-6BEA-712A-CD66-068E62CAEA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970" y="2806091"/>
            <a:ext cx="6572250" cy="211201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8229600" cy="692150"/>
          </a:xfrm>
        </p:spPr>
        <p:txBody>
          <a:bodyPr/>
          <a:lstStyle/>
          <a:p>
            <a:br>
              <a:rPr lang="it-IT" dirty="0"/>
            </a:br>
            <a:r>
              <a:rPr lang="it-IT" sz="2800" dirty="0"/>
              <a:t>Export</a:t>
            </a:r>
            <a:br>
              <a:rPr lang="it-IT" dirty="0"/>
            </a:br>
            <a:r>
              <a:rPr lang="it-IT" sz="2000" dirty="0"/>
              <a:t>III trimestre 2022</a:t>
            </a:r>
            <a:br>
              <a:rPr lang="it-IT" dirty="0"/>
            </a:br>
            <a:endParaRPr lang="it-IT" sz="2000" dirty="0"/>
          </a:p>
        </p:txBody>
      </p:sp>
      <p:sp>
        <p:nvSpPr>
          <p:cNvPr id="5" name="Text Box 1105"/>
          <p:cNvSpPr txBox="1">
            <a:spLocks noChangeArrowheads="1"/>
          </p:cNvSpPr>
          <p:nvPr/>
        </p:nvSpPr>
        <p:spPr bwMode="auto">
          <a:xfrm>
            <a:off x="5251010" y="6519863"/>
            <a:ext cx="3892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987425" indent="-987425" algn="r">
              <a:spcBef>
                <a:spcPct val="50000"/>
              </a:spcBef>
              <a:defRPr sz="1400" b="1">
                <a:solidFill>
                  <a:srgbClr val="006600"/>
                </a:solidFill>
                <a:latin typeface="Arial Narrow" pitchFamily="34" charset="0"/>
              </a:defRPr>
            </a:lvl1pPr>
          </a:lstStyle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                 Fonte:  ISTAT – 12 dicembre 2022</a:t>
            </a:r>
          </a:p>
        </p:txBody>
      </p:sp>
      <p:sp>
        <p:nvSpPr>
          <p:cNvPr id="6" name="Ovale 5"/>
          <p:cNvSpPr/>
          <p:nvPr/>
        </p:nvSpPr>
        <p:spPr>
          <a:xfrm rot="18602947">
            <a:off x="669468" y="4334235"/>
            <a:ext cx="1055611" cy="225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1197273" y="2318319"/>
            <a:ext cx="238486" cy="490456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" y="1547495"/>
            <a:ext cx="8686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FAA7E8-DA01-4697-990D-547CEBA87E8B}"/>
              </a:ext>
            </a:extLst>
          </p:cNvPr>
          <p:cNvSpPr txBox="1"/>
          <p:nvPr/>
        </p:nvSpPr>
        <p:spPr bwMode="auto">
          <a:xfrm>
            <a:off x="252571" y="1901764"/>
            <a:ext cx="7974241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Gennaio – settembre 2022, contributi alla variazione in punti percentuali e variazioni percentuali tendenziali</a:t>
            </a:r>
            <a:endParaRPr lang="it-IT" sz="9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93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8229600" cy="692150"/>
          </a:xfrm>
        </p:spPr>
        <p:txBody>
          <a:bodyPr/>
          <a:lstStyle/>
          <a:p>
            <a:br>
              <a:rPr lang="it-IT" dirty="0"/>
            </a:br>
            <a:r>
              <a:rPr lang="it-IT" sz="2800" dirty="0"/>
              <a:t>Export</a:t>
            </a:r>
            <a:br>
              <a:rPr lang="it-IT" dirty="0"/>
            </a:br>
            <a:r>
              <a:rPr lang="it-IT" sz="2000" dirty="0"/>
              <a:t>III trimestre 2022</a:t>
            </a:r>
          </a:p>
        </p:txBody>
      </p:sp>
      <p:sp>
        <p:nvSpPr>
          <p:cNvPr id="5" name="Text Box 1105"/>
          <p:cNvSpPr txBox="1">
            <a:spLocks noChangeArrowheads="1"/>
          </p:cNvSpPr>
          <p:nvPr/>
        </p:nvSpPr>
        <p:spPr bwMode="auto">
          <a:xfrm>
            <a:off x="5251010" y="6519863"/>
            <a:ext cx="3892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987425" indent="-987425" algn="r">
              <a:spcBef>
                <a:spcPct val="50000"/>
              </a:spcBef>
              <a:defRPr sz="1400" b="1">
                <a:solidFill>
                  <a:srgbClr val="006600"/>
                </a:solidFill>
                <a:latin typeface="Arial Narrow" pitchFamily="34" charset="0"/>
              </a:defRPr>
            </a:lvl1pPr>
          </a:lstStyle>
          <a:p>
            <a:pPr marL="987425" marR="0" lvl="0" indent="-98742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                Fonte:  ISTAT – 12 dicembre 2022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AD750F-DCCA-4B5D-A3AE-65440F9F7D96}"/>
              </a:ext>
            </a:extLst>
          </p:cNvPr>
          <p:cNvSpPr txBox="1"/>
          <p:nvPr/>
        </p:nvSpPr>
        <p:spPr bwMode="auto">
          <a:xfrm>
            <a:off x="914400" y="6130016"/>
            <a:ext cx="4173166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it-IT" sz="1050" kern="0" dirty="0">
                <a:solidFill>
                  <a:schemeClr val="tx1"/>
                </a:solidFill>
                <a:latin typeface="+mn-lt"/>
              </a:rPr>
              <a:t>(*) dati provvisori al 12 dicembre 2022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9E9E47B-3273-602B-A7EA-25F6BA1BF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82896"/>
              </p:ext>
            </p:extLst>
          </p:nvPr>
        </p:nvGraphicFramePr>
        <p:xfrm>
          <a:off x="914400" y="1614791"/>
          <a:ext cx="6733758" cy="4382326"/>
        </p:xfrm>
        <a:graphic>
          <a:graphicData uri="http://schemas.openxmlformats.org/drawingml/2006/table">
            <a:tbl>
              <a:tblPr/>
              <a:tblGrid>
                <a:gridCol w="2453993">
                  <a:extLst>
                    <a:ext uri="{9D8B030D-6E8A-4147-A177-3AD203B41FA5}">
                      <a16:colId xmlns:a16="http://schemas.microsoft.com/office/drawing/2014/main" val="2334598632"/>
                    </a:ext>
                  </a:extLst>
                </a:gridCol>
                <a:gridCol w="1370932">
                  <a:extLst>
                    <a:ext uri="{9D8B030D-6E8A-4147-A177-3AD203B41FA5}">
                      <a16:colId xmlns:a16="http://schemas.microsoft.com/office/drawing/2014/main" val="3762459300"/>
                    </a:ext>
                  </a:extLst>
                </a:gridCol>
                <a:gridCol w="1508099">
                  <a:extLst>
                    <a:ext uri="{9D8B030D-6E8A-4147-A177-3AD203B41FA5}">
                      <a16:colId xmlns:a16="http://schemas.microsoft.com/office/drawing/2014/main" val="3424153740"/>
                    </a:ext>
                  </a:extLst>
                </a:gridCol>
                <a:gridCol w="1400734">
                  <a:extLst>
                    <a:ext uri="{9D8B030D-6E8A-4147-A177-3AD203B41FA5}">
                      <a16:colId xmlns:a16="http://schemas.microsoft.com/office/drawing/2014/main" val="3069770382"/>
                    </a:ext>
                  </a:extLst>
                </a:gridCol>
              </a:tblGrid>
              <a:tr h="1820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Regioni</a:t>
                      </a:r>
                    </a:p>
                  </a:txBody>
                  <a:tcPr marL="6337" marR="6337" marT="633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gennaio-settembre 2021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gennaio-settembre 2022 (*)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2021/2022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80562"/>
                  </a:ext>
                </a:extLst>
              </a:tr>
              <a:tr h="2080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milioni di euro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milioni di euro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variazioni %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259575"/>
                  </a:ext>
                </a:extLst>
              </a:tr>
              <a:tr h="15949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212541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Marche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9.017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17074,4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146537"/>
                  </a:ext>
                </a:extLst>
              </a:tr>
              <a:tr h="15949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Sardegna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3.842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6.681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55C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831901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Sicilia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7.421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12.372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459520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Valle d'Aosta/Vallée d'Aoste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39,0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265629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Calabria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511904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Umbria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3.405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4.418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074300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Liguria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6.059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7.705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631129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Campania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9.741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12.365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332374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Friuli-Venezia Giulia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13.259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16.226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86577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Lombardia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99.807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120.278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369372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Trento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3.245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3.874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790754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Puglia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6.368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7.566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18,8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031368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Piemonte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36.316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42.881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332158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Trentino-Alto Adige/Südtirol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7.554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8.874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262083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Veneto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51.702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60.726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99718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Lazio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20.907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24.442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33533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Emilia-Romagna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53.722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62.805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252501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Bolzano/Bozen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4.308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66192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Toscana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35.505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39.353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10,8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812065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Basilicata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1.986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2.093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03730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Abruzzo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6.587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6.612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209171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Molise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861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-12,9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650385"/>
                  </a:ext>
                </a:extLst>
              </a:tr>
              <a:tr h="152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Province diverse e non specificate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1.437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46,6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490928"/>
                  </a:ext>
                </a:extLst>
              </a:tr>
              <a:tr h="15949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ITALIA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117.899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144.883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22,9</a:t>
                      </a:r>
                    </a:p>
                  </a:txBody>
                  <a:tcPr marL="6337" marR="6337" marT="63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83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9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Export Marche: settori </a:t>
            </a:r>
            <a:br>
              <a:rPr lang="it-IT" dirty="0"/>
            </a:br>
            <a:r>
              <a:rPr lang="it-IT" sz="2000" dirty="0"/>
              <a:t>III trimestre 2022</a:t>
            </a:r>
          </a:p>
        </p:txBody>
      </p:sp>
      <p:sp>
        <p:nvSpPr>
          <p:cNvPr id="7" name="Text Box 1105">
            <a:extLst>
              <a:ext uri="{FF2B5EF4-FFF2-40B4-BE49-F238E27FC236}">
                <a16:creationId xmlns:a16="http://schemas.microsoft.com/office/drawing/2014/main" id="{9BFB48E3-9FFC-42A8-9189-D0DA953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120" y="6519863"/>
            <a:ext cx="4246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987425" indent="-987425" algn="r">
              <a:spcBef>
                <a:spcPct val="50000"/>
              </a:spcBef>
              <a:defRPr sz="1400" b="1">
                <a:solidFill>
                  <a:srgbClr val="006600"/>
                </a:solidFill>
                <a:latin typeface="Arial Narrow" pitchFamily="34" charset="0"/>
              </a:defRPr>
            </a:lvl1pPr>
          </a:lstStyle>
          <a:p>
            <a:pPr marL="987425" marR="0" lvl="0" indent="-98742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Fonte: ISTAT – 12 dicembre 2022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6CA22A5-A289-BFEC-22FE-A21A4BE24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18898"/>
              </p:ext>
            </p:extLst>
          </p:nvPr>
        </p:nvGraphicFramePr>
        <p:xfrm>
          <a:off x="1099226" y="1605064"/>
          <a:ext cx="6984459" cy="4544021"/>
        </p:xfrm>
        <a:graphic>
          <a:graphicData uri="http://schemas.openxmlformats.org/drawingml/2006/table">
            <a:tbl>
              <a:tblPr/>
              <a:tblGrid>
                <a:gridCol w="3261904">
                  <a:extLst>
                    <a:ext uri="{9D8B030D-6E8A-4147-A177-3AD203B41FA5}">
                      <a16:colId xmlns:a16="http://schemas.microsoft.com/office/drawing/2014/main" val="4073738389"/>
                    </a:ext>
                  </a:extLst>
                </a:gridCol>
                <a:gridCol w="921302">
                  <a:extLst>
                    <a:ext uri="{9D8B030D-6E8A-4147-A177-3AD203B41FA5}">
                      <a16:colId xmlns:a16="http://schemas.microsoft.com/office/drawing/2014/main" val="2729677953"/>
                    </a:ext>
                  </a:extLst>
                </a:gridCol>
                <a:gridCol w="1232551">
                  <a:extLst>
                    <a:ext uri="{9D8B030D-6E8A-4147-A177-3AD203B41FA5}">
                      <a16:colId xmlns:a16="http://schemas.microsoft.com/office/drawing/2014/main" val="3709487669"/>
                    </a:ext>
                  </a:extLst>
                </a:gridCol>
                <a:gridCol w="1568702">
                  <a:extLst>
                    <a:ext uri="{9D8B030D-6E8A-4147-A177-3AD203B41FA5}">
                      <a16:colId xmlns:a16="http://schemas.microsoft.com/office/drawing/2014/main" val="4011284783"/>
                    </a:ext>
                  </a:extLst>
                </a:gridCol>
              </a:tblGrid>
              <a:tr h="6392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Settori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Export </a:t>
                      </a:r>
                      <a:b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2022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Variazione %</a:t>
                      </a:r>
                      <a:b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2022/</a:t>
                      </a:r>
                      <a:b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2021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Quota su totale export Marche vs Mondo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5892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Prodotti chimici e farmaceutici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7.579.074.030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+471,2%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44,4%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35099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Meccanica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1.790.719.568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+5,0%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368607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Metallurgia e prodotti in metallo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1.457.393.183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+25,6%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882094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Calzature e pelletterie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1.303.417.768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+33,4%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68656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Apparecchi elettrici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1.032.338.135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+6,7%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76035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Mezzi di trasporto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718.268.606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+91,0%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42911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 e prodotti in legno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603.310.272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+10,5%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19841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Articoli in gomma e materie plastiche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520.140.727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+18,3%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88191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Tessile e Abbigliamento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489.022.713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+28,4%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37831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Agro-Alimentare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405.440.193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+22,9%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08862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 e editoria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260.341.289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+20,0%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6558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e elettronica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224.162.945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+13,4%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4945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Gioielleria; strumenti musicali; giochi e giocattoli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202.648.126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+15,3%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06524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Vetro, ceramiche, terracotta, cemento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113.482.398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+18,8%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20769"/>
                  </a:ext>
                </a:extLst>
              </a:tr>
              <a:tr h="2388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374.630.265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+206,9%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66025"/>
                  </a:ext>
                </a:extLst>
              </a:tr>
              <a:tr h="322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 Export Marche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17.074.390.218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+89,4%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1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6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000" dirty="0"/>
              <a:t>Export Marche: quote settoriali</a:t>
            </a:r>
            <a:r>
              <a:rPr lang="it-IT" sz="2800" dirty="0"/>
              <a:t> </a:t>
            </a:r>
            <a:br>
              <a:rPr lang="it-IT" sz="2000" dirty="0"/>
            </a:br>
            <a:r>
              <a:rPr lang="it-IT" sz="2000" dirty="0"/>
              <a:t>III trimestre 2022</a:t>
            </a:r>
          </a:p>
        </p:txBody>
      </p:sp>
      <p:sp>
        <p:nvSpPr>
          <p:cNvPr id="7" name="Text Box 1105">
            <a:extLst>
              <a:ext uri="{FF2B5EF4-FFF2-40B4-BE49-F238E27FC236}">
                <a16:creationId xmlns:a16="http://schemas.microsoft.com/office/drawing/2014/main" id="{156919B6-AF4A-4B94-B043-2DB0E139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120" y="6519863"/>
            <a:ext cx="4246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987425" indent="-987425" algn="r">
              <a:spcBef>
                <a:spcPct val="50000"/>
              </a:spcBef>
              <a:defRPr sz="1400" b="1">
                <a:solidFill>
                  <a:srgbClr val="006600"/>
                </a:solidFill>
                <a:latin typeface="Arial Narrow" pitchFamily="34" charset="0"/>
              </a:defRPr>
            </a:lvl1pPr>
          </a:lstStyle>
          <a:p>
            <a:pPr marL="987425" marR="0" lvl="0" indent="-98742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Fonte: ISTAT – 12 dicembre 2022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383810"/>
              </p:ext>
            </p:extLst>
          </p:nvPr>
        </p:nvGraphicFramePr>
        <p:xfrm>
          <a:off x="1845609" y="1415548"/>
          <a:ext cx="5452782" cy="523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72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157162"/>
            <a:ext cx="8571345" cy="905019"/>
          </a:xfrm>
        </p:spPr>
        <p:txBody>
          <a:bodyPr/>
          <a:lstStyle/>
          <a:p>
            <a:r>
              <a:rPr lang="it-IT" sz="2800" dirty="0"/>
              <a:t>Export Marche: principali destinazioni</a:t>
            </a:r>
            <a:br>
              <a:rPr lang="it-IT" sz="2800" dirty="0"/>
            </a:br>
            <a:r>
              <a:rPr lang="it-IT" sz="2000" dirty="0"/>
              <a:t>III trimestre 2022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BBF0247-29A8-4B04-A49E-0E9F3A1EF339}"/>
              </a:ext>
            </a:extLst>
          </p:cNvPr>
          <p:cNvSpPr/>
          <p:nvPr/>
        </p:nvSpPr>
        <p:spPr>
          <a:xfrm>
            <a:off x="4505136" y="3851292"/>
            <a:ext cx="450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partire dai dati di febbraio 2020, con l'uscita del Regno Unito dall'Unione Europea, l'Istat avvia la pubblicazione su </a:t>
            </a: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Coeweb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dei dati relativi alle aree Ue27 post-Brexit ed Extra Ue27 post-Brexit. Le serie storiche per le due nuove aree sono state ricostruite per rendere coerenti i confronti temporali e sono rese disponibili ove previsto dal piano della diffusione. 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1105">
            <a:extLst>
              <a:ext uri="{FF2B5EF4-FFF2-40B4-BE49-F238E27FC236}">
                <a16:creationId xmlns:a16="http://schemas.microsoft.com/office/drawing/2014/main" id="{556F05BD-9988-4083-9389-656490DC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120" y="6519863"/>
            <a:ext cx="4246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987425" indent="-987425" algn="r">
              <a:spcBef>
                <a:spcPct val="50000"/>
              </a:spcBef>
              <a:defRPr sz="1400" b="1">
                <a:solidFill>
                  <a:srgbClr val="006600"/>
                </a:solidFill>
                <a:latin typeface="Arial Narrow" pitchFamily="34" charset="0"/>
              </a:defRPr>
            </a:lvl1pPr>
          </a:lstStyle>
          <a:p>
            <a:pPr marL="987425" marR="0" lvl="0" indent="-98742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ADDC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Fonte: ISTAT – 12 dicembre 2022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91F9859-7A52-0A55-8715-9CC2DD52B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03884"/>
              </p:ext>
            </p:extLst>
          </p:nvPr>
        </p:nvGraphicFramePr>
        <p:xfrm>
          <a:off x="129071" y="1374546"/>
          <a:ext cx="4331438" cy="5166470"/>
        </p:xfrm>
        <a:graphic>
          <a:graphicData uri="http://schemas.openxmlformats.org/drawingml/2006/table">
            <a:tbl>
              <a:tblPr/>
              <a:tblGrid>
                <a:gridCol w="301201">
                  <a:extLst>
                    <a:ext uri="{9D8B030D-6E8A-4147-A177-3AD203B41FA5}">
                      <a16:colId xmlns:a16="http://schemas.microsoft.com/office/drawing/2014/main" val="3813460791"/>
                    </a:ext>
                  </a:extLst>
                </a:gridCol>
                <a:gridCol w="1174409">
                  <a:extLst>
                    <a:ext uri="{9D8B030D-6E8A-4147-A177-3AD203B41FA5}">
                      <a16:colId xmlns:a16="http://schemas.microsoft.com/office/drawing/2014/main" val="781302216"/>
                    </a:ext>
                  </a:extLst>
                </a:gridCol>
                <a:gridCol w="1004002">
                  <a:extLst>
                    <a:ext uri="{9D8B030D-6E8A-4147-A177-3AD203B41FA5}">
                      <a16:colId xmlns:a16="http://schemas.microsoft.com/office/drawing/2014/main" val="1488017710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52687792"/>
                    </a:ext>
                  </a:extLst>
                </a:gridCol>
                <a:gridCol w="959380">
                  <a:extLst>
                    <a:ext uri="{9D8B030D-6E8A-4147-A177-3AD203B41FA5}">
                      <a16:colId xmlns:a16="http://schemas.microsoft.com/office/drawing/2014/main" val="3342099099"/>
                    </a:ext>
                  </a:extLst>
                </a:gridCol>
              </a:tblGrid>
              <a:tr h="4375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2" marR="4592" marT="45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Paese di destinazione</a:t>
                      </a:r>
                    </a:p>
                  </a:txBody>
                  <a:tcPr marL="4592" marR="4592" marT="45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Export 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2022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valori in €</a:t>
                      </a:r>
                    </a:p>
                  </a:txBody>
                  <a:tcPr marL="4592" marR="4592" marT="45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Quota sul totale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Export Marche</a:t>
                      </a:r>
                    </a:p>
                  </a:txBody>
                  <a:tcPr marL="4592" marR="4592" marT="459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Variazione %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2022/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2021</a:t>
                      </a:r>
                    </a:p>
                  </a:txBody>
                  <a:tcPr marL="4592" marR="4592" marT="45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9823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Belgio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3.130.104.601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391,0%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68963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1.995.442.080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32912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 Uniti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1.923.513.675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165,7%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867603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Regno Unito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1.294.295.051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267,4%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955805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1.272.774.903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170203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Spagna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756.352.476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846668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Corea del Sud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502.057.766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556,4%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144685"/>
                  </a:ext>
                </a:extLst>
              </a:tr>
              <a:tr h="922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501.702.402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1982,3%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016386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Polonia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467.894.257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83942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317.427.241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055602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Svizzera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263.474.305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411385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Paesi Bassi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248.262.709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444831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237.715.838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70231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228.528.142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112771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Turchia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190.958.089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014668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183.630.843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-19,9%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689453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Grecia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164.090.972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366650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Portogallo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163.104.294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660335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162.114.594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26093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151.840.565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613465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Repubblica ceca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145.878.582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886911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Ungheria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132.258.725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309297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Marocco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111.183.607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217,6%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947394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Emirati Arabi Uniti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108.751.100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740128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Arabia Saudita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98.837.313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-3,3%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24697"/>
                  </a:ext>
                </a:extLst>
              </a:tr>
              <a:tr h="1162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……………….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 …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40440"/>
                  </a:ext>
                </a:extLst>
              </a:tr>
              <a:tr h="1765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17.074.390.218 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4592" marR="4592" marT="45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80097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1F1901D-A10D-8029-A67E-178BE5483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74494"/>
              </p:ext>
            </p:extLst>
          </p:nvPr>
        </p:nvGraphicFramePr>
        <p:xfrm>
          <a:off x="4572000" y="1374546"/>
          <a:ext cx="4442930" cy="2358390"/>
        </p:xfrm>
        <a:graphic>
          <a:graphicData uri="http://schemas.openxmlformats.org/drawingml/2006/table">
            <a:tbl>
              <a:tblPr/>
              <a:tblGrid>
                <a:gridCol w="1505255">
                  <a:extLst>
                    <a:ext uri="{9D8B030D-6E8A-4147-A177-3AD203B41FA5}">
                      <a16:colId xmlns:a16="http://schemas.microsoft.com/office/drawing/2014/main" val="1222123796"/>
                    </a:ext>
                  </a:extLst>
                </a:gridCol>
                <a:gridCol w="995410">
                  <a:extLst>
                    <a:ext uri="{9D8B030D-6E8A-4147-A177-3AD203B41FA5}">
                      <a16:colId xmlns:a16="http://schemas.microsoft.com/office/drawing/2014/main" val="323102880"/>
                    </a:ext>
                  </a:extLst>
                </a:gridCol>
                <a:gridCol w="767829">
                  <a:extLst>
                    <a:ext uri="{9D8B030D-6E8A-4147-A177-3AD203B41FA5}">
                      <a16:colId xmlns:a16="http://schemas.microsoft.com/office/drawing/2014/main" val="4165336543"/>
                    </a:ext>
                  </a:extLst>
                </a:gridCol>
                <a:gridCol w="1174436">
                  <a:extLst>
                    <a:ext uri="{9D8B030D-6E8A-4147-A177-3AD203B41FA5}">
                      <a16:colId xmlns:a16="http://schemas.microsoft.com/office/drawing/2014/main" val="721755995"/>
                    </a:ext>
                  </a:extLst>
                </a:gridCol>
              </a:tblGrid>
              <a:tr h="632460"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Aree e Continenti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Export 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2022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valori in €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Quota sul totale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Variazione %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 trimestre 2022/</a:t>
                      </a:r>
                      <a:b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trimestre 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45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27 post Brexit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9.719.313.784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8808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Ue 27 post Brexit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7.355.076.434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1492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897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12.042.122.088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3224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383.682.259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9455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2.405.261.429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2255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2.088.716.559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113,6%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06487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OCEANIA E ALTRI TERRITORI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154.607.883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30589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98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17.074.390.218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76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46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329883"/>
            <a:ext cx="7303008" cy="692150"/>
          </a:xfrm>
        </p:spPr>
        <p:txBody>
          <a:bodyPr/>
          <a:lstStyle/>
          <a:p>
            <a:r>
              <a:rPr lang="it-IT" sz="2800" dirty="0"/>
              <a:t>Export Marche: variazioni provinciali </a:t>
            </a:r>
            <a:r>
              <a:rPr lang="it-IT" sz="2000" dirty="0"/>
              <a:t>III trimestre 2022</a:t>
            </a:r>
          </a:p>
        </p:txBody>
      </p:sp>
      <p:sp>
        <p:nvSpPr>
          <p:cNvPr id="11" name="Text Box 1105"/>
          <p:cNvSpPr txBox="1">
            <a:spLocks noChangeArrowheads="1"/>
          </p:cNvSpPr>
          <p:nvPr/>
        </p:nvSpPr>
        <p:spPr bwMode="auto">
          <a:xfrm>
            <a:off x="4897120" y="6519863"/>
            <a:ext cx="4246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987425" indent="-987425" algn="r">
              <a:spcBef>
                <a:spcPct val="50000"/>
              </a:spcBef>
              <a:defRPr sz="1400" b="1">
                <a:solidFill>
                  <a:srgbClr val="006600"/>
                </a:solidFill>
                <a:latin typeface="Arial Narrow" pitchFamily="34" charset="0"/>
              </a:defRPr>
            </a:lvl1pPr>
          </a:lstStyle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Fonte: ISTAT – 12 dicembre 2022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58A85269-DA33-F15B-61D2-CC6DDC88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26" y="1496846"/>
            <a:ext cx="3959157" cy="46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333C17-BA28-9FBE-8C41-B34BB0B69B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1905" y="5055387"/>
            <a:ext cx="1457070" cy="1042506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0A6C135-7832-D97C-458B-B0E3383B1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1118"/>
              </p:ext>
            </p:extLst>
          </p:nvPr>
        </p:nvGraphicFramePr>
        <p:xfrm>
          <a:off x="681747" y="1999049"/>
          <a:ext cx="2819400" cy="179832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85659389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6302975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Pesaro Urbino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+18,8%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7361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Ancona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+23,4%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44818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Macerata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+25,3%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07727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Ascoli Piceno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+401,0%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5881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Fermo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+35,3%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51348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7579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+89,4%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A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03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45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14281" y="1352118"/>
            <a:ext cx="52818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sz="12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Fonte dei dati import export : ISTAT – COEWEB</a:t>
            </a:r>
            <a:endParaRPr lang="it-IT" sz="1200" b="1" i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it-IT" sz="12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 dati del 2022 sono provvisori</a:t>
            </a:r>
            <a:endParaRPr sz="1200" b="1" i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sz="1200" b="1" i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Sulla base della classificazione ATECO 2007 i settori sono stati così individuati : 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4774617" y="3429000"/>
            <a:ext cx="4176464" cy="26642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REGIONE MARCHE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Settore Controllo di Gestione e Sistemi Statistici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Via Gentile da Fabriano,2/4 – 60125 Ancona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Tel. 071/806.4470 Fax. 071/806.4480</a:t>
            </a:r>
            <a:b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200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sito web </a:t>
            </a:r>
            <a:r>
              <a:rPr lang="it-IT" sz="1200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it-IT" sz="1200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statistica.regione.marche.it</a:t>
            </a:r>
            <a:b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e-mail</a:t>
            </a:r>
            <a:r>
              <a:rPr lang="it-IT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settore.controllogestionesis@regione.marche.it</a:t>
            </a:r>
          </a:p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endParaRPr lang="it-IT" sz="12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it-IT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Elaborazioni a cura di Lucia Fraboni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C556C6A-5B73-4FDA-B356-F8C9E6D5B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94075"/>
              </p:ext>
            </p:extLst>
          </p:nvPr>
        </p:nvGraphicFramePr>
        <p:xfrm>
          <a:off x="192918" y="2880383"/>
          <a:ext cx="4379081" cy="3055962"/>
        </p:xfrm>
        <a:graphic>
          <a:graphicData uri="http://schemas.openxmlformats.org/drawingml/2006/table">
            <a:tbl>
              <a:tblPr/>
              <a:tblGrid>
                <a:gridCol w="1128769">
                  <a:extLst>
                    <a:ext uri="{9D8B030D-6E8A-4147-A177-3AD203B41FA5}">
                      <a16:colId xmlns:a16="http://schemas.microsoft.com/office/drawing/2014/main" val="1795984490"/>
                    </a:ext>
                  </a:extLst>
                </a:gridCol>
                <a:gridCol w="3250312">
                  <a:extLst>
                    <a:ext uri="{9D8B030D-6E8A-4147-A177-3AD203B41FA5}">
                      <a16:colId xmlns:a16="http://schemas.microsoft.com/office/drawing/2014/main" val="3170801836"/>
                    </a:ext>
                  </a:extLst>
                </a:gridCol>
              </a:tblGrid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A+CA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Agro-Alimentare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92862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CB13+14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Tessile e Abbigliamento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80943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Calzature e pelletterie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6801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CC16+CM31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 e prodotti in legno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1382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CC17+CC18+JA58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 e editoria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54416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CE+CF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Prodotti chimici e farmaceutici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889064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Articoli in gomma e materie plastiche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66260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Vetro, ceramiche, terracotta, cemento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2175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Metallurgia e prod in metallo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11005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e elettronica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56166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Apparecchi elettrici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980158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Meccanica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74629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Mezzi di trasporto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64250"/>
                  </a:ext>
                </a:extLst>
              </a:tr>
              <a:tr h="21828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Gioielleria; strumenti musicali; giochi e giocattoli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913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tx1"/>
        </a:solidFill>
        <a:ln w="9525">
          <a:solidFill>
            <a:schemeClr val="bg1"/>
          </a:solidFill>
          <a:miter lim="800000"/>
          <a:headEnd/>
          <a:tailEnd/>
        </a:ln>
      </a:spPr>
      <a:bodyPr/>
      <a:lstStyle>
        <a:defPPr marL="342900" indent="-342900" algn="ctr" eaLnBrk="0" hangingPunct="0">
          <a:spcBef>
            <a:spcPct val="20000"/>
          </a:spcBef>
          <a:buClr>
            <a:schemeClr val="bg2"/>
          </a:buClr>
          <a:buSzPct val="75000"/>
          <a:buFont typeface="Wingdings" pitchFamily="2" charset="2"/>
          <a:buNone/>
          <a:defRPr sz="2800" b="1" kern="0" dirty="0">
            <a:latin typeface="+mn-lt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003399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82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zato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C0099"/>
    </a:accent1>
    <a:accent2>
      <a:srgbClr val="DDDDDD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13858</TotalTime>
  <Words>1295</Words>
  <Application>Microsoft Office PowerPoint</Application>
  <PresentationFormat>Presentazione su schermo (4:3)</PresentationFormat>
  <Paragraphs>446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Wingdings</vt:lpstr>
      <vt:lpstr>Pixel</vt:lpstr>
      <vt:lpstr>Personalizza struttura</vt:lpstr>
      <vt:lpstr>EXPORT DELLA REGIONE MARCHE – III trimestre 2022</vt:lpstr>
      <vt:lpstr>Presentazione standard di PowerPoint</vt:lpstr>
      <vt:lpstr> Export III trimestre 2022 </vt:lpstr>
      <vt:lpstr> Export III trimestre 2022</vt:lpstr>
      <vt:lpstr>Export Marche: settori  III trimestre 2022</vt:lpstr>
      <vt:lpstr>Export Marche: quote settoriali  III trimestre 2022</vt:lpstr>
      <vt:lpstr>Export Marche: principali destinazioni III trimestre 2022</vt:lpstr>
      <vt:lpstr>Export Marche: variazioni provinciali III trimestre 2022</vt:lpstr>
      <vt:lpstr>Presentazione standard di PowerPoint</vt:lpstr>
    </vt:vector>
  </TitlesOfParts>
  <Company>Regione Marche - 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Gennaio - Marzo 2015 VARIAZIONI REGIONALI</dc:title>
  <dc:creator>TCantelli</dc:creator>
  <cp:lastModifiedBy>Lucia Fraboni</cp:lastModifiedBy>
  <cp:revision>1630</cp:revision>
  <cp:lastPrinted>2011-01-31T13:27:09Z</cp:lastPrinted>
  <dcterms:created xsi:type="dcterms:W3CDTF">2005-10-24T10:17:31Z</dcterms:created>
  <dcterms:modified xsi:type="dcterms:W3CDTF">2022-12-14T15:46:06Z</dcterms:modified>
</cp:coreProperties>
</file>